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33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2" r:id="rId4"/>
    <p:sldId id="298" r:id="rId5"/>
    <p:sldId id="277" r:id="rId6"/>
    <p:sldId id="283" r:id="rId7"/>
    <p:sldId id="300" r:id="rId8"/>
    <p:sldId id="294" r:id="rId9"/>
    <p:sldId id="284" r:id="rId10"/>
    <p:sldId id="312" r:id="rId11"/>
    <p:sldId id="295" r:id="rId12"/>
    <p:sldId id="296" r:id="rId13"/>
    <p:sldId id="285" r:id="rId14"/>
    <p:sldId id="286" r:id="rId15"/>
    <p:sldId id="297" r:id="rId16"/>
    <p:sldId id="278" r:id="rId17"/>
    <p:sldId id="287" r:id="rId18"/>
    <p:sldId id="301" r:id="rId19"/>
    <p:sldId id="302" r:id="rId20"/>
    <p:sldId id="303" r:id="rId21"/>
    <p:sldId id="304" r:id="rId22"/>
    <p:sldId id="305" r:id="rId23"/>
    <p:sldId id="288" r:id="rId24"/>
    <p:sldId id="279" r:id="rId25"/>
    <p:sldId id="289" r:id="rId26"/>
    <p:sldId id="290" r:id="rId27"/>
    <p:sldId id="280" r:id="rId28"/>
    <p:sldId id="292" r:id="rId29"/>
    <p:sldId id="293" r:id="rId30"/>
    <p:sldId id="309" r:id="rId31"/>
    <p:sldId id="310" r:id="rId32"/>
    <p:sldId id="311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79172" autoAdjust="0"/>
  </p:normalViewPr>
  <p:slideViewPr>
    <p:cSldViewPr snapToGrid="0">
      <p:cViewPr>
        <p:scale>
          <a:sx n="66" d="100"/>
          <a:sy n="66" d="100"/>
        </p:scale>
        <p:origin x="42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963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1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1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1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23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14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Définie notre projet suivant plusieurs itération ordonnées.</a:t>
            </a:r>
          </a:p>
          <a:p>
            <a:r>
              <a:rPr lang="fr-FR" dirty="0"/>
              <a:t>Une itération s’appelle sprint.</a:t>
            </a:r>
          </a:p>
          <a:p>
            <a:r>
              <a:rPr lang="fr-FR" dirty="0"/>
              <a:t>Chaque étape nécessite une semaine pour la réalise.</a:t>
            </a:r>
          </a:p>
          <a:p>
            <a:r>
              <a:rPr lang="fr-FR" dirty="0"/>
              <a:t>Puis, on obtient le résultat de cette sprint.</a:t>
            </a:r>
            <a:br>
              <a:rPr lang="fr-FR" dirty="0"/>
            </a:br>
            <a:r>
              <a:rPr lang="fr-FR" dirty="0"/>
              <a:t>Enfin, lorsqu’on termine toutes les étapes on obtient notre produit attendu.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8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assurer le travaille collaboratif, on a utilise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2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118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dresse le planning de notre solution sur deux versions:</a:t>
            </a:r>
            <a:br>
              <a:rPr lang="fr-FR" dirty="0"/>
            </a:br>
            <a:r>
              <a:rPr lang="fr-FR" dirty="0"/>
              <a:t>La première version est la version MVP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minimum viable </a:t>
            </a:r>
            <a:r>
              <a:rPr lang="fr-FR" sz="12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product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qui  réponde au maximum des fonctionnalités nécessaires pour mettre  l’application  devant les clients.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Dans cette version, notre application capable de créer les anomalies, avoir le rapport sur la tournée ainsi notifier  au cas d’une anomalie.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Pour la deuxième version, Post MVP</a:t>
            </a:r>
            <a:b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On va mettre notre application capable de notifie par SMS, exporter le rapport et faire des interventions.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38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système se </a:t>
            </a:r>
            <a:r>
              <a:rPr lang="fr-FR" dirty="0" err="1"/>
              <a:t>decompose</a:t>
            </a:r>
            <a:r>
              <a:rPr lang="fr-FR" dirty="0"/>
              <a:t> on trois parties:</a:t>
            </a:r>
          </a:p>
          <a:p>
            <a:r>
              <a:rPr lang="fr-FR" dirty="0"/>
              <a:t>La partie backend charge de tous ce qui concerne la logique et le traitement de notre api </a:t>
            </a:r>
            <a:r>
              <a:rPr lang="fr-FR" dirty="0" err="1"/>
              <a:t>prospektor</a:t>
            </a:r>
            <a:r>
              <a:rPr lang="fr-FR" dirty="0"/>
              <a:t> , on </a:t>
            </a:r>
            <a:r>
              <a:rPr lang="fr-FR" dirty="0" err="1"/>
              <a:t>utiilise</a:t>
            </a:r>
            <a:r>
              <a:rPr lang="fr-FR" dirty="0"/>
              <a:t> dans cette partie l’architecture MVC &amp; 3 tiers </a:t>
            </a:r>
          </a:p>
          <a:p>
            <a:r>
              <a:rPr lang="fr-FR" dirty="0"/>
              <a:t>DF déjà créer d’autre service qu’on l’utilise dans notre application</a:t>
            </a:r>
          </a:p>
          <a:p>
            <a:r>
              <a:rPr lang="fr-FR" dirty="0"/>
              <a:t>Par exemple API authentification qui </a:t>
            </a:r>
            <a:r>
              <a:rPr lang="fr-FR" dirty="0" err="1"/>
              <a:t>verfie</a:t>
            </a:r>
            <a:r>
              <a:rPr lang="fr-FR" dirty="0"/>
              <a:t> l’</a:t>
            </a:r>
            <a:r>
              <a:rPr lang="fr-FR" dirty="0" err="1"/>
              <a:t>identite</a:t>
            </a:r>
            <a:r>
              <a:rPr lang="fr-FR" dirty="0"/>
              <a:t> des </a:t>
            </a:r>
            <a:r>
              <a:rPr lang="fr-FR" dirty="0" err="1"/>
              <a:t>employees</a:t>
            </a:r>
            <a:r>
              <a:rPr lang="fr-FR" dirty="0"/>
              <a:t> de groupe OCP</a:t>
            </a:r>
          </a:p>
          <a:p>
            <a:r>
              <a:rPr lang="fr-FR" dirty="0"/>
              <a:t>API   notification pou </a:t>
            </a:r>
            <a:r>
              <a:rPr lang="fr-FR" dirty="0" err="1"/>
              <a:t>envoyee</a:t>
            </a:r>
            <a:r>
              <a:rPr lang="fr-FR" dirty="0"/>
              <a:t> des notifications SMS</a:t>
            </a:r>
          </a:p>
          <a:p>
            <a:r>
              <a:rPr lang="fr-FR" dirty="0"/>
              <a:t>API </a:t>
            </a:r>
            <a:r>
              <a:rPr lang="fr-FR" dirty="0" err="1"/>
              <a:t>minio</a:t>
            </a:r>
            <a:r>
              <a:rPr lang="fr-FR" dirty="0"/>
              <a:t> pour stocker les </a:t>
            </a:r>
            <a:r>
              <a:rPr lang="fr-FR" dirty="0" err="1"/>
              <a:t>fichers</a:t>
            </a:r>
            <a:r>
              <a:rPr lang="fr-FR" dirty="0"/>
              <a:t> de grandes taille, dans notre cas audio &amp; photo</a:t>
            </a:r>
          </a:p>
          <a:p>
            <a:r>
              <a:rPr lang="fr-FR" dirty="0"/>
              <a:t>La partie backoffice c’est une application web ou on utilise l’architecture de </a:t>
            </a:r>
            <a:r>
              <a:rPr lang="fr-FR" dirty="0" err="1"/>
              <a:t>redux</a:t>
            </a:r>
            <a:endParaRPr lang="fr-FR" dirty="0"/>
          </a:p>
          <a:p>
            <a:r>
              <a:rPr lang="fr-FR" dirty="0"/>
              <a:t>La partie </a:t>
            </a:r>
            <a:r>
              <a:rPr lang="fr-FR" dirty="0" err="1"/>
              <a:t>frontOffice</a:t>
            </a:r>
            <a:r>
              <a:rPr lang="fr-FR" dirty="0"/>
              <a:t> est une application mobile ou on va l’installer  dans des tablettes  industrielle </a:t>
            </a:r>
            <a:r>
              <a:rPr lang="fr-FR" dirty="0" err="1"/>
              <a:t>specifique</a:t>
            </a:r>
            <a:r>
              <a:rPr lang="fr-FR" dirty="0"/>
              <a:t>; on utilise dans cette partie l’architecture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3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85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915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les autres application , on est besoin de la page d’</a:t>
            </a:r>
            <a:r>
              <a:rPr lang="fr-FR" dirty="0" err="1"/>
              <a:t>acceuil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7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2F937-005F-4103-B981-5DB4AF9FF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858F4-AECF-41DF-B9C2-0A9C63F440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 gestion des activités devient un défi majeur,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Surtout au  niveau d’optimisation de la recherche et le traitement des données,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Stocker d’une manière intelligente &amp; détails les anomalies dans les mines de groupe </a:t>
            </a:r>
            <a:r>
              <a:rPr lang="fr-FR" dirty="0" err="1"/>
              <a:t>ocp</a:t>
            </a:r>
            <a:r>
              <a:rPr lang="fr-FR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Notifier les responsables au cas d’un dérangement,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A794-71A4-4D82-9016-5EC60E8E48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569B9-28BE-483A-989E-2EF85BF31FA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68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DF utilise </a:t>
            </a:r>
            <a:r>
              <a:rPr lang="fr-FR" dirty="0" err="1"/>
              <a:t>gitlab</a:t>
            </a:r>
            <a:r>
              <a:rPr lang="fr-FR" dirty="0"/>
              <a:t> comme outil de </a:t>
            </a:r>
            <a:r>
              <a:rPr lang="fr-FR" dirty="0" err="1"/>
              <a:t>deploiement</a:t>
            </a:r>
            <a:r>
              <a:rPr lang="fr-FR" dirty="0"/>
              <a:t> interne de toute ses projets </a:t>
            </a:r>
            <a:r>
              <a:rPr lang="fr-FR" dirty="0" err="1"/>
              <a:t>digitals</a:t>
            </a:r>
            <a:endParaRPr lang="fr-FR" dirty="0"/>
          </a:p>
          <a:p>
            <a:r>
              <a:rPr lang="fr-FR" dirty="0"/>
              <a:t>Le pipeline qu’on a </a:t>
            </a:r>
            <a:r>
              <a:rPr lang="fr-FR" dirty="0" err="1"/>
              <a:t>defini</a:t>
            </a:r>
            <a:r>
              <a:rPr lang="fr-FR" dirty="0"/>
              <a:t> pour le </a:t>
            </a:r>
            <a:r>
              <a:rPr lang="fr-FR" dirty="0" err="1"/>
              <a:t>depot</a:t>
            </a:r>
            <a:r>
              <a:rPr lang="fr-FR" dirty="0"/>
              <a:t> de notre application est le suivant</a:t>
            </a:r>
          </a:p>
          <a:p>
            <a:r>
              <a:rPr lang="fr-FR" dirty="0"/>
              <a:t>Tout d’abord, on lance toutes les test qu’on a déjà crée ,</a:t>
            </a:r>
          </a:p>
          <a:p>
            <a:r>
              <a:rPr lang="fr-FR" dirty="0"/>
              <a:t>Puis </a:t>
            </a:r>
            <a:r>
              <a:rPr lang="fr-FR" dirty="0" err="1"/>
              <a:t>execute</a:t>
            </a:r>
            <a:r>
              <a:rPr lang="fr-FR" dirty="0"/>
              <a:t> notre dans les conteneurs de docker, si tous ca ce passe bien </a:t>
            </a:r>
          </a:p>
          <a:p>
            <a:r>
              <a:rPr lang="fr-FR" dirty="0"/>
              <a:t>Le programme enregistre les images de nos conteneur dans docker </a:t>
            </a:r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Puis les </a:t>
            </a:r>
            <a:r>
              <a:rPr lang="fr-FR" dirty="0" err="1"/>
              <a:t>deployer</a:t>
            </a:r>
            <a:r>
              <a:rPr lang="fr-FR" dirty="0"/>
              <a:t> a notre cluster de </a:t>
            </a:r>
            <a:r>
              <a:rPr lang="fr-FR" dirty="0" err="1"/>
              <a:t>kubernetes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62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notre application est l’optimisation du temps pour réagir et intervenir à résoudre les anomalies lors de l’</a:t>
            </a:r>
            <a:r>
              <a:rPr lang="fr-FR" dirty="0" err="1"/>
              <a:t>extration</a:t>
            </a:r>
            <a:endParaRPr lang="fr-FR" dirty="0"/>
          </a:p>
          <a:p>
            <a:r>
              <a:rPr lang="fr-FR" dirty="0"/>
              <a:t>Durant mon stage, j’ai </a:t>
            </a:r>
            <a:r>
              <a:rPr lang="fr-FR" dirty="0" err="1"/>
              <a:t>developper</a:t>
            </a:r>
            <a:r>
              <a:rPr lang="fr-FR" dirty="0"/>
              <a:t> mes acquis afin de </a:t>
            </a:r>
            <a:r>
              <a:rPr lang="fr-FR" dirty="0" err="1"/>
              <a:t>realiser</a:t>
            </a:r>
            <a:r>
              <a:rPr lang="fr-FR" dirty="0"/>
              <a:t> des produits avec une bonne </a:t>
            </a:r>
            <a:r>
              <a:rPr lang="fr-FR" dirty="0" err="1"/>
              <a:t>qualite</a:t>
            </a:r>
            <a:r>
              <a:rPr lang="fr-FR" dirty="0"/>
              <a:t> et bien </a:t>
            </a:r>
            <a:r>
              <a:rPr lang="fr-FR" dirty="0" err="1"/>
              <a:t>securise</a:t>
            </a:r>
            <a:r>
              <a:rPr lang="fr-FR" dirty="0"/>
              <a:t>.</a:t>
            </a:r>
          </a:p>
          <a:p>
            <a:r>
              <a:rPr lang="fr-FR" dirty="0"/>
              <a:t>Ainsi j’ai </a:t>
            </a:r>
            <a:r>
              <a:rPr lang="fr-FR" dirty="0" err="1"/>
              <a:t>decouvri</a:t>
            </a:r>
            <a:r>
              <a:rPr lang="fr-FR" dirty="0"/>
              <a:t> le monde de travaille e comment travailler en </a:t>
            </a:r>
            <a:r>
              <a:rPr lang="fr-FR" dirty="0" err="1"/>
              <a:t>equipe</a:t>
            </a:r>
            <a:r>
              <a:rPr lang="fr-FR" dirty="0"/>
              <a:t>, </a:t>
            </a:r>
          </a:p>
          <a:p>
            <a:r>
              <a:rPr lang="fr-FR" dirty="0"/>
              <a:t>Enfin ,je tiens a remercier tous les membres du staff pour leurs soutien, </a:t>
            </a:r>
            <a:r>
              <a:rPr lang="fr-FR" dirty="0" err="1"/>
              <a:t>serviabilites</a:t>
            </a:r>
            <a:r>
              <a:rPr lang="fr-FR" dirty="0"/>
              <a:t> et conseils durant toute la </a:t>
            </a:r>
            <a:r>
              <a:rPr lang="fr-FR" dirty="0" err="1"/>
              <a:t>periode</a:t>
            </a:r>
            <a:r>
              <a:rPr lang="fr-FR" dirty="0"/>
              <a:t> du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9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3FB90-B601-4B4F-834F-4EDEA417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436F-6DF7-4D91-AD44-71A634C715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Dans le cadre de ce projet, nous </a:t>
            </a:r>
            <a:r>
              <a:rPr lang="fr-FR" dirty="0" err="1"/>
              <a:t>etions</a:t>
            </a:r>
            <a:r>
              <a:rPr lang="fr-FR" dirty="0"/>
              <a:t> focaliser sur la </a:t>
            </a:r>
            <a:r>
              <a:rPr lang="fr-FR" dirty="0" err="1"/>
              <a:t>realisation</a:t>
            </a:r>
            <a:r>
              <a:rPr lang="fr-FR" dirty="0"/>
              <a:t> d’une solution moderne dans le </a:t>
            </a:r>
            <a:r>
              <a:rPr lang="fr-FR" dirty="0" err="1"/>
              <a:t>context</a:t>
            </a:r>
            <a:r>
              <a:rPr lang="fr-FR" dirty="0"/>
              <a:t> de digitalisation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Gestion des anomalies dans le groupe </a:t>
            </a:r>
            <a:r>
              <a:rPr lang="fr-FR" dirty="0" err="1"/>
              <a:t>ocp</a:t>
            </a:r>
            <a:r>
              <a:rPr lang="fr-F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se basant sur une architecture oriente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Suivant les épics d’une méthodologie agile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point de départ c’est faire une réalisation de première version MVP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Apres faire des améliorations satisfaisants a nos besoins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75F9B-8304-46CF-850D-80C20F8692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DBC98-DEC3-472F-9777-DFD4F2B1976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Notre solution suit des étapes qu’on a définie dans les  chapitres suivantes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Afin d’améliorer la transformation digital dans le groupe OCP,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dirty="0" err="1"/>
              <a:t>identite</a:t>
            </a:r>
            <a:r>
              <a:rPr lang="fr-FR" dirty="0"/>
              <a:t> Digital Office s’</a:t>
            </a:r>
            <a:r>
              <a:rPr lang="fr-FR" dirty="0" err="1"/>
              <a:t>apparesse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L’architecture géolocalisation des mines de groupe </a:t>
            </a:r>
            <a:r>
              <a:rPr lang="fr-FR" dirty="0" err="1"/>
              <a:t>ocp</a:t>
            </a:r>
            <a:r>
              <a:rPr lang="fr-FR" dirty="0"/>
              <a:t> défini comme la suite:</a:t>
            </a:r>
          </a:p>
          <a:p>
            <a:endParaRPr lang="fr-FR" dirty="0"/>
          </a:p>
          <a:p>
            <a:r>
              <a:rPr lang="fr-FR" dirty="0"/>
              <a:t>des sorties où les machines sont localisé, chaque machine charge par des </a:t>
            </a:r>
            <a:r>
              <a:rPr lang="fr-FR" dirty="0" err="1"/>
              <a:t>fonctionalites</a:t>
            </a:r>
            <a:r>
              <a:rPr lang="fr-FR" dirty="0"/>
              <a:t> qui suivent les </a:t>
            </a:r>
            <a:r>
              <a:rPr lang="fr-FR" dirty="0" err="1"/>
              <a:t>etapes</a:t>
            </a:r>
            <a:r>
              <a:rPr lang="fr-FR" dirty="0"/>
              <a:t> suivantes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5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Forer des grande 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Remplir ces trous par des bombes puis on les explose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enlevé la couche qui n’est pas nécessaire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récupère la couche 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3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69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20/06/2019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3.jp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5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68.jp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686-563B-47A3-BB5E-A7E764FA754F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43989-AB55-4C3D-B71E-EC334F8AD0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3E902-CD1E-4958-B470-FAD9B6A6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4472C4"/>
            </a:solidFill>
            <a:prstDash val="solid"/>
            <a:miter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CFD104C-DB9E-4E6E-AA03-88CBA24DFA8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602" y="261061"/>
            <a:ext cx="3066897" cy="2267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F0742EDB-9203-4597-885D-FD9B3E50B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29" y="4614629"/>
            <a:ext cx="1297332" cy="1470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F4FE3648-33DE-403B-86DF-740B418BB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8119" y="4529891"/>
            <a:ext cx="1319863" cy="16399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110374" y="1993968"/>
            <a:ext cx="9971257" cy="1754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plateforme </a:t>
            </a: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Prospektor</a:t>
            </a:r>
            <a:endParaRPr lang="en-US" sz="5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942761" cy="1200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3001243" y="3984168"/>
            <a:ext cx="6016391" cy="230832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Présente par 	: ELBAGHAZAOUI Bahaa Eddine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Encadré par 	: Pr. Mohamed AMNAI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		  M. Abdelhaq EL AIBI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Défruitage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50997-7CC6-4290-9B01-EDB2474B03F4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4E4EED-0306-41DC-BEE0-73DC51DA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D4149362-1FCC-475E-94A2-3ED6F80C309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A6F2FE-2A1A-48C4-AF96-251802CBCA73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657E0-02E0-4A2B-9679-ACD23403D8C2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018" y="2546585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4718868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589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C3F35-31C7-47D2-A4CE-6D47ED068A7A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FB6EA-7F80-476C-A6B9-C6F8D1E35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09" y="4981222"/>
            <a:ext cx="877708" cy="877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BCC65-374D-4560-86B9-A28ED2CBA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5" y="2215829"/>
            <a:ext cx="2457153" cy="1608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FF60-35D4-473D-8860-A3FF5C320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50" y="2241068"/>
            <a:ext cx="1399822" cy="1399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4C8AF0-72DA-4C56-9D1A-DCD223489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7" y="1648909"/>
            <a:ext cx="2175587" cy="2175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768BAF-8B98-43F9-9C3B-67B784E3E6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0" y="4845753"/>
            <a:ext cx="1464733" cy="1464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E36384-6BDA-4E21-A0E4-D98DDADEE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54" y="4530621"/>
            <a:ext cx="1881218" cy="1779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7CA6518-7AB2-4AD6-9876-0C1403B7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9C8C6AA-87B6-45EA-962B-AD9673B1132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C8310-242A-4C75-BEC9-AADED4911815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1209D1-59BD-4178-AFA0-1B5FE0478C6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4609366" y="4409976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72" y="240388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390548-940C-4151-8DC0-9839730BD3FF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1FC9A7-001D-444A-8439-9B6CBD2D4497}"/>
              </a:ext>
            </a:extLst>
          </p:cNvPr>
          <p:cNvGrpSpPr/>
          <p:nvPr/>
        </p:nvGrpSpPr>
        <p:grpSpPr>
          <a:xfrm>
            <a:off x="9029017" y="4431959"/>
            <a:ext cx="1977818" cy="1957552"/>
            <a:chOff x="4876800" y="2209800"/>
            <a:chExt cx="2600130" cy="2438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E2FF03-F1E1-43FE-B977-4AF98A71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F8E23A-7F0A-4697-96BF-E29316370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530" y="2367482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D904D6-12B4-4F22-8494-C83CBAFE10C8}"/>
              </a:ext>
            </a:extLst>
          </p:cNvPr>
          <p:cNvGrpSpPr/>
          <p:nvPr/>
        </p:nvGrpSpPr>
        <p:grpSpPr>
          <a:xfrm>
            <a:off x="1256850" y="4124615"/>
            <a:ext cx="1652058" cy="2264896"/>
            <a:chOff x="1057721" y="3485451"/>
            <a:chExt cx="2042604" cy="30666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60C136-26CF-47E1-8904-C2C06A8C3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40378">
              <a:off x="1718243" y="3580370"/>
              <a:ext cx="1382082" cy="138208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7F2F24-2B90-49C1-ACF6-B312132953E9}"/>
                </a:ext>
              </a:extLst>
            </p:cNvPr>
            <p:cNvGrpSpPr/>
            <p:nvPr/>
          </p:nvGrpSpPr>
          <p:grpSpPr>
            <a:xfrm>
              <a:off x="1057721" y="4339168"/>
              <a:ext cx="1420636" cy="2212962"/>
              <a:chOff x="4257675" y="2098410"/>
              <a:chExt cx="2612997" cy="448812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7BE3372-4591-4E37-9671-9B3DEB600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675" y="2098410"/>
                <a:ext cx="2612997" cy="448812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C6AA4DA-C374-456D-90A6-AF102F530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754" y="2779847"/>
                <a:ext cx="1729624" cy="307008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F29256-8A66-4514-AB8B-F5A2BC68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999" y="3485451"/>
              <a:ext cx="485422" cy="48542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8C2F7-5F28-4C0D-B0E1-D0B3164C839E}"/>
              </a:ext>
            </a:extLst>
          </p:cNvPr>
          <p:cNvGrpSpPr/>
          <p:nvPr/>
        </p:nvGrpSpPr>
        <p:grpSpPr>
          <a:xfrm>
            <a:off x="1510782" y="2130809"/>
            <a:ext cx="1462822" cy="1212468"/>
            <a:chOff x="812638" y="1506654"/>
            <a:chExt cx="2404122" cy="19527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0A71E23-D681-48C8-86A9-4811B83B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38" y="1506654"/>
              <a:ext cx="2404122" cy="19527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32D1-7CBF-4E71-B2F3-34AF8D30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08" y="1807178"/>
              <a:ext cx="1332357" cy="14167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DC3154-3C22-4EF8-8581-822C65C0BA92}"/>
              </a:ext>
            </a:extLst>
          </p:cNvPr>
          <p:cNvGrpSpPr/>
          <p:nvPr/>
        </p:nvGrpSpPr>
        <p:grpSpPr>
          <a:xfrm>
            <a:off x="9258756" y="1956580"/>
            <a:ext cx="1723572" cy="2144561"/>
            <a:chOff x="9318167" y="1213478"/>
            <a:chExt cx="2023706" cy="279893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62430D-126C-413C-BBFD-AFFC7192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739" y="1213478"/>
              <a:ext cx="624561" cy="10049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13513C-0360-4F77-B5D7-9D8F8B26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167" y="2191074"/>
              <a:ext cx="2023706" cy="18213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F5CE102-9188-46C4-8793-551158329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27D778EC-57D6-4D72-97EC-7721DF73B5A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7C83A-152B-462B-8BB1-3FD31A0AD98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637489-325D-4021-8B80-D622266239E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1.3 :  Conduite du projet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62A2D-15A8-4D75-BFE9-E7C31AFA2F19}"/>
              </a:ext>
            </a:extLst>
          </p:cNvPr>
          <p:cNvGrpSpPr/>
          <p:nvPr/>
        </p:nvGrpSpPr>
        <p:grpSpPr>
          <a:xfrm>
            <a:off x="5277951" y="4593329"/>
            <a:ext cx="1366821" cy="1822715"/>
            <a:chOff x="4860520" y="1015642"/>
            <a:chExt cx="1968483" cy="2563785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8B469F12-4340-44F5-842A-1DCC524D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520" y="1015642"/>
              <a:ext cx="1968483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CB0E7F82-1911-48FB-AB29-24AD4221B585}"/>
                </a:ext>
              </a:extLst>
            </p:cNvPr>
            <p:cNvSpPr txBox="1"/>
            <p:nvPr/>
          </p:nvSpPr>
          <p:spPr>
            <a:xfrm>
              <a:off x="4860520" y="2933093"/>
              <a:ext cx="1968483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Propriétaire du produit</a:t>
              </a:r>
              <a:endPara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7328F-B0F0-4806-A6CA-D5BDE257EFB0}"/>
              </a:ext>
            </a:extLst>
          </p:cNvPr>
          <p:cNvGrpSpPr/>
          <p:nvPr/>
        </p:nvGrpSpPr>
        <p:grpSpPr>
          <a:xfrm>
            <a:off x="2103934" y="1955647"/>
            <a:ext cx="2585228" cy="1359071"/>
            <a:chOff x="1438820" y="3023509"/>
            <a:chExt cx="3723223" cy="1911635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2503FB9B-8F26-4B8E-BAD4-70C058E9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0408" y="3023509"/>
              <a:ext cx="1911635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57834EEB-6E31-4527-98EF-2132E0A603A1}"/>
                </a:ext>
              </a:extLst>
            </p:cNvPr>
            <p:cNvSpPr txBox="1"/>
            <p:nvPr/>
          </p:nvSpPr>
          <p:spPr>
            <a:xfrm>
              <a:off x="1438820" y="3557801"/>
              <a:ext cx="191163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Scrum</a:t>
              </a:r>
              <a:b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</a:b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Master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F2A5C9-D564-4058-B5AF-D02DC537FF5C}"/>
              </a:ext>
            </a:extLst>
          </p:cNvPr>
          <p:cNvGrpSpPr/>
          <p:nvPr/>
        </p:nvGrpSpPr>
        <p:grpSpPr>
          <a:xfrm>
            <a:off x="5082551" y="1277698"/>
            <a:ext cx="1691227" cy="1725231"/>
            <a:chOff x="6294748" y="3399455"/>
            <a:chExt cx="2435690" cy="2426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26235-8A62-42D5-AC6A-CCB7F4BE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3963" y="3399455"/>
              <a:ext cx="1907173" cy="19071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47238F91-C8B5-4118-9175-D16E5270F1FF}"/>
                </a:ext>
              </a:extLst>
            </p:cNvPr>
            <p:cNvSpPr txBox="1"/>
            <p:nvPr/>
          </p:nvSpPr>
          <p:spPr>
            <a:xfrm>
              <a:off x="6294748" y="5306627"/>
              <a:ext cx="2435690" cy="5194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Développeurs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5A0B6-2475-4241-A01C-7B713DB3BED2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2D9DA9-10B9-4F9E-B41D-CE19B6F57D85}"/>
              </a:ext>
            </a:extLst>
          </p:cNvPr>
          <p:cNvGrpSpPr/>
          <p:nvPr/>
        </p:nvGrpSpPr>
        <p:grpSpPr>
          <a:xfrm>
            <a:off x="7106351" y="3855820"/>
            <a:ext cx="2542822" cy="1359071"/>
            <a:chOff x="9271978" y="1854521"/>
            <a:chExt cx="3662150" cy="191163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A6E19B-AC41-4A8C-8C07-A358AD82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978" y="1854521"/>
              <a:ext cx="1911635" cy="1911635"/>
            </a:xfrm>
            <a:prstGeom prst="rect">
              <a:avLst/>
            </a:prstGeom>
          </p:spPr>
        </p:pic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5BA1869A-26C9-4F7F-9EC5-09165A912E41}"/>
                </a:ext>
              </a:extLst>
            </p:cNvPr>
            <p:cNvSpPr txBox="1"/>
            <p:nvPr/>
          </p:nvSpPr>
          <p:spPr>
            <a:xfrm>
              <a:off x="11022493" y="2601946"/>
              <a:ext cx="1911635" cy="36933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UX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16675C-1D77-4698-8467-59BF47E38177}"/>
              </a:ext>
            </a:extLst>
          </p:cNvPr>
          <p:cNvGrpSpPr/>
          <p:nvPr/>
        </p:nvGrpSpPr>
        <p:grpSpPr>
          <a:xfrm>
            <a:off x="7109449" y="1955647"/>
            <a:ext cx="2539724" cy="1359071"/>
            <a:chOff x="7187213" y="1892808"/>
            <a:chExt cx="3657688" cy="19116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F98F8B-1BC9-4759-BB5F-4ECEFC9A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13" y="1892808"/>
              <a:ext cx="1911635" cy="1911635"/>
            </a:xfrm>
            <a:prstGeom prst="rect">
              <a:avLst/>
            </a:prstGeom>
          </p:spPr>
        </p:pic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B15FAE81-300E-412A-8879-B8205E63A82C}"/>
                </a:ext>
              </a:extLst>
            </p:cNvPr>
            <p:cNvSpPr txBox="1"/>
            <p:nvPr/>
          </p:nvSpPr>
          <p:spPr>
            <a:xfrm>
              <a:off x="8933266" y="2565599"/>
              <a:ext cx="1911635" cy="369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UI</a:t>
              </a:r>
            </a:p>
          </p:txBody>
        </p:sp>
      </p:grp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E713B39-2717-415E-881D-7C62F2C7B31D}"/>
              </a:ext>
            </a:extLst>
          </p:cNvPr>
          <p:cNvSpPr/>
          <p:nvPr/>
        </p:nvSpPr>
        <p:spPr>
          <a:xfrm rot="18631946">
            <a:off x="6621514" y="1101980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E24E5-9806-4A04-BFD5-F89653D3A9C2}"/>
              </a:ext>
            </a:extLst>
          </p:cNvPr>
          <p:cNvGrpSpPr/>
          <p:nvPr/>
        </p:nvGrpSpPr>
        <p:grpSpPr>
          <a:xfrm>
            <a:off x="2107032" y="3855820"/>
            <a:ext cx="2582137" cy="1359071"/>
            <a:chOff x="3562110" y="4317602"/>
            <a:chExt cx="3718771" cy="191163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EC38BF-E2F8-485A-8E63-82E612D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246" y="4317602"/>
              <a:ext cx="1911635" cy="1911635"/>
            </a:xfrm>
            <a:prstGeom prst="rect">
              <a:avLst/>
            </a:prstGeom>
          </p:spPr>
        </p:pic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81E733AD-D514-48A8-9E8F-A5A5096CA15C}"/>
                </a:ext>
              </a:extLst>
            </p:cNvPr>
            <p:cNvSpPr txBox="1"/>
            <p:nvPr/>
          </p:nvSpPr>
          <p:spPr>
            <a:xfrm>
              <a:off x="3562110" y="4904083"/>
              <a:ext cx="1907173" cy="36933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Chef de Livraison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1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10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5" grpId="0" animBg="1"/>
      <p:bldP spid="2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6B7E076D-43AD-4416-A4EA-2095A1EF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E0365C81-C8CC-484A-AE89-C591C10BC0C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F3FC0-1EC8-45D8-A23A-A3B00D221BCA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225E9-8DE8-41D0-BCEE-262171B7CD1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8D42A5-CA51-4F42-96EF-7D66B83EC13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4D5B7B4-41EA-4C3E-A175-68D9D475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506B738C-0AEB-4705-AA6A-A815FCF145A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A7BD0-A6EC-4FB5-831C-30F913C3EAB2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8BDAF1-1B0C-49FA-B5F7-E730C93B80B0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735"/>
          <a:stretch>
            <a:fillRect/>
          </a:stretch>
        </p:blipFill>
        <p:spPr>
          <a:xfrm>
            <a:off x="1256139" y="4343810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3953508" y="2028388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68ABBD8-599A-48AF-B506-0E1661DB1B4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C682A-067D-49F4-A73C-D4E9FD08D6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5" y="3802340"/>
            <a:ext cx="4653023" cy="2054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7D238-BC8B-47F4-9379-E77F1F44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C0B34D7-3071-44C6-A846-0F943616152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2BE9C-0C1E-4D30-AE23-A178DF038D86}"/>
              </a:ext>
            </a:extLst>
          </p:cNvPr>
          <p:cNvSpPr txBox="1"/>
          <p:nvPr/>
        </p:nvSpPr>
        <p:spPr>
          <a:xfrm>
            <a:off x="5687366" y="1482041"/>
            <a:ext cx="5590230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02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Analyse et spécification des besoins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E6A7AFC-2ED6-45CE-9B36-260F79FC62FD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55A11"/>
            </a:solidFill>
            <a:prstDash val="solid"/>
            <a:miter/>
          </a:ln>
        </p:spPr>
      </p:cxnSp>
      <p:pic>
        <p:nvPicPr>
          <p:cNvPr id="6" name="Picture 16">
            <a:extLst>
              <a:ext uri="{FF2B5EF4-FFF2-40B4-BE49-F238E27FC236}">
                <a16:creationId xmlns:a16="http://schemas.microsoft.com/office/drawing/2014/main" id="{22A930BD-C2C2-4BBC-AA34-BD7C7090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2" y="3023353"/>
            <a:ext cx="4822179" cy="340256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1077C7-08BA-48F5-8D52-10A6E3DFE19A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79E0E7-A3E4-4918-854C-F8A206852256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Créer des anomalies lors de leur exploitation.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Ajouter des attachements aux anomalies qui a crée.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qui a créer.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la liste des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Notifier les exploitants au cas d’un dérangement fatal </a:t>
            </a:r>
            <a:br>
              <a:rPr lang="fr-FR" dirty="0"/>
            </a:br>
            <a:endParaRPr lang="fr-FR" dirty="0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0" y="2713860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E4B83B-EF09-4D3A-A44F-DDDF91224682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par étape, date &amp; criticité.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Ajouter des attachements aux anomalies qui ne sont pas encore résolu.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Faire des interventions au cas d’une perturbation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" y="3085238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775C68-0029-4F26-A11D-9E603D738003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>
            <a:extLst>
              <a:ext uri="{FF2B5EF4-FFF2-40B4-BE49-F238E27FC236}">
                <a16:creationId xmlns:a16="http://schemas.microsoft.com/office/drawing/2014/main" id="{DBEF3934-C6A1-41B3-981F-A41DA00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096C741B-E440-4A67-908E-1CB375C9D6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76A767B7-7E10-45A3-9F59-50F8D620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71" y="716898"/>
            <a:ext cx="4470922" cy="4470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BAF2DC-95F5-4632-80E4-69852AFB2D4A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14" y="1854133"/>
            <a:ext cx="96953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Gérer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Prospecteurs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Exploitants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Géolocalisation (Mine, Zone, Tranchée, Sortie)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Machines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Consulter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Tournées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Chantiers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Anomalies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416289" y="2844601"/>
            <a:ext cx="1762125" cy="20045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6F13A3-78C9-492B-A46A-9AC8F4106179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8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9D67E6F-1877-4EC6-90FF-B68F60AAEA7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F11A1-BB5F-4C11-B3A6-5BE74E50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1" y="2139390"/>
            <a:ext cx="4435224" cy="203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83376-ABC5-4483-9F08-D38C8F7A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2" y="4394819"/>
            <a:ext cx="4435224" cy="1623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323A4-2F3F-46AC-B35D-2A4F5968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0" y="2139390"/>
            <a:ext cx="4214225" cy="3878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AAEDBD-7333-4120-BB51-06B4FFFA9271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4056-3DF8-481C-9AB3-FAB6AC9E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AF8C1EF-BEA7-49D1-9806-22B1DFDB700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CB103-5831-408C-89FA-D0CF411EC204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B7BC9-1126-4449-801E-0421F8F598F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2.2 : Planning du projet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86852-9947-41ED-B872-302B1BC01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" y="1137289"/>
            <a:ext cx="7926956" cy="4935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1EE7-3A6A-4752-AB10-4C61CCD442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>
          <a:xfrm>
            <a:off x="2495796" y="1438836"/>
            <a:ext cx="9404851" cy="493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EF4414-BB48-46FB-A9A7-7794AE2BF3F5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1BC0897-1E2A-446D-A2B7-BA15A95B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AF9CCBC3-2326-430D-BD57-3F980661C3C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E43F-1C27-4FB4-B58F-D9B6640C5EE7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03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Conception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génerale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 du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projet</a:t>
            </a:r>
            <a:endParaRPr lang="en-US" sz="4400" b="0" i="0" u="none" strike="noStrike" kern="1200" cap="none" spc="0" baseline="0" dirty="0">
              <a:ln>
                <a:solidFill>
                  <a:schemeClr val="tx1"/>
                </a:solidFill>
              </a:ln>
              <a:solidFill>
                <a:srgbClr val="00B05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06A2AC2-E239-4E9F-B616-45279ADECBC3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00B050"/>
            </a:solidFill>
            <a:prstDash val="solid"/>
            <a:miter/>
          </a:ln>
        </p:spPr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6CE57EAB-3EBD-45CB-B5F5-664B244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0" y="2062420"/>
            <a:ext cx="2595560" cy="3429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2CCFEE-6F90-49E6-A74F-6A690CFAB717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23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-144209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0E265-AC52-4FCF-9FFE-A89F0F6AE233}"/>
              </a:ext>
            </a:extLst>
          </p:cNvPr>
          <p:cNvSpPr/>
          <p:nvPr/>
        </p:nvSpPr>
        <p:spPr>
          <a:xfrm>
            <a:off x="4393300" y="1571238"/>
            <a:ext cx="2317388" cy="22188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BackOffice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F8133-57B6-4B7A-AFB1-08D4743D9AAC}"/>
              </a:ext>
            </a:extLst>
          </p:cNvPr>
          <p:cNvSpPr/>
          <p:nvPr/>
        </p:nvSpPr>
        <p:spPr>
          <a:xfrm>
            <a:off x="4393300" y="3903628"/>
            <a:ext cx="2317388" cy="2218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FrontOffice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277CE-2D99-4916-8071-06C31A969862}"/>
              </a:ext>
            </a:extLst>
          </p:cNvPr>
          <p:cNvSpPr/>
          <p:nvPr/>
        </p:nvSpPr>
        <p:spPr>
          <a:xfrm>
            <a:off x="7798701" y="1062318"/>
            <a:ext cx="3751464" cy="55670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BackEnd</a:t>
            </a:r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CC627D-DB85-4C4B-8F8B-24496DF73923}"/>
              </a:ext>
            </a:extLst>
          </p:cNvPr>
          <p:cNvSpPr/>
          <p:nvPr/>
        </p:nvSpPr>
        <p:spPr>
          <a:xfrm>
            <a:off x="3845828" y="1062318"/>
            <a:ext cx="3751464" cy="556708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40AC9-428D-4F4B-8F71-9290C80AEDCC}"/>
              </a:ext>
            </a:extLst>
          </p:cNvPr>
          <p:cNvSpPr/>
          <p:nvPr/>
        </p:nvSpPr>
        <p:spPr>
          <a:xfrm>
            <a:off x="8000111" y="2965782"/>
            <a:ext cx="1324512" cy="13804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1B0E6F-9042-477B-A20E-B7759F555B0F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DECBC36-CF91-4FBD-9F84-7EF8412E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AA7AEB99-E236-4FB5-A573-C0997F5334E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B1E58D-3BFD-4222-B5FC-9178878DB55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C05FBB-F605-44AB-A361-1A6D48E95B8A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3.2 : Diagramme des entités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35445-2EE1-4A3E-AF97-F3352F01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23000"/>
            <a:ext cx="10089776" cy="527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56B21-5A3C-4ACE-B3C3-A2EDD59CC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116" y="5450805"/>
            <a:ext cx="2799778" cy="11263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A4E173-F655-44C6-961F-7A2CF665A97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C6D552-03B4-4F66-9287-ECAE8EC9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40B679A-E770-4956-B48C-465C7E4792A8}"/>
              </a:ext>
            </a:extLst>
          </p:cNvPr>
          <p:cNvSpPr/>
          <p:nvPr/>
        </p:nvSpPr>
        <p:spPr>
          <a:xfrm>
            <a:off x="-1767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7816-B98E-4A59-B429-8578EBD03383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04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Implémentation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 de la solution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57C71089-1CAE-4CBE-8BAF-F170C0AD0E71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00000"/>
            </a:solidFill>
            <a:prstDash val="solid"/>
            <a:miter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99D6E31-9150-4EFF-8161-790B4E47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124946"/>
            <a:ext cx="4531071" cy="37758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E55B0A-9159-4C3C-AEAD-8D00EA2DBA1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26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BD8DA39-B8B9-4642-B592-92FF8BDF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6B5B719-5342-4B91-BD0A-2B5DA5C78ED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70971E-4DE0-4015-A1AE-ED32FC35E08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FA7B9F-CA2C-4300-AD13-C344B78A31C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4.2 : Architecture technique du système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A7955-C060-4F7D-BEFA-52720F1D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2" y="996436"/>
            <a:ext cx="8649935" cy="5492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6113E6-81B0-451F-B905-A3ECD3E8C01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2752" y="2961541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1BED4-8D27-4E78-BE0C-896E4347A9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31996" y="1769563"/>
            <a:ext cx="2739436" cy="44055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03D7839-1CBE-42D9-B18F-5255191EDB1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352A0B9-6C74-41A3-A20A-34A8736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75"/>
            <a:ext cx="12191996" cy="69343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948B1CCE-A755-42DC-B1FD-B9D27D9B27BD}"/>
              </a:ext>
            </a:extLst>
          </p:cNvPr>
          <p:cNvSpPr/>
          <p:nvPr/>
        </p:nvSpPr>
        <p:spPr>
          <a:xfrm>
            <a:off x="0" y="-58475"/>
            <a:ext cx="12191996" cy="6916475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9A41-D671-448B-83AC-81C828990804}"/>
              </a:ext>
            </a:extLst>
          </p:cNvPr>
          <p:cNvSpPr/>
          <p:nvPr/>
        </p:nvSpPr>
        <p:spPr>
          <a:xfrm>
            <a:off x="1137138" y="1229895"/>
            <a:ext cx="9917719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0B67B-4EEB-4865-BDEB-D4AFFBC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11" y="425845"/>
            <a:ext cx="4604433" cy="32646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AE826D-7974-41D0-AA2A-5E42294AE08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3CEA66-FCCC-4DCC-A85E-B7A18ACAD839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1088111"/>
            <a:ext cx="8425543" cy="445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463A6-1891-47D7-8C6A-E4A047526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29" y="1695236"/>
            <a:ext cx="5906012" cy="493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EC1649-AA89-4408-8BF5-44F761C68C16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A5E-56CE-4D01-8B70-9B94231D4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53" y="1959589"/>
            <a:ext cx="1566983" cy="110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67F72-592C-4D42-AF86-EBB2D61D8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600434"/>
            <a:ext cx="771137" cy="74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AE30-16E4-42E9-9B04-DEEC88DEB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26" y="2600434"/>
            <a:ext cx="771137" cy="7557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A47D0E-250A-4F94-A1E1-09FD5B155015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04EDB8-C5E9-495B-84C9-0625936BC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62139AF-45ED-47AA-B86D-F5B66DB3637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3C8CC9-E521-49E7-A9BF-92268E899338}"/>
              </a:ext>
            </a:extLst>
          </p:cNvPr>
          <p:cNvGrpSpPr/>
          <p:nvPr/>
        </p:nvGrpSpPr>
        <p:grpSpPr>
          <a:xfrm>
            <a:off x="405618" y="1293894"/>
            <a:ext cx="11090429" cy="4893548"/>
            <a:chOff x="405618" y="1293894"/>
            <a:chExt cx="11090429" cy="4893548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DB568655-7F7F-43CE-8C2F-8C0BB57C4244}"/>
                </a:ext>
              </a:extLst>
            </p:cNvPr>
            <p:cNvSpPr/>
            <p:nvPr/>
          </p:nvSpPr>
          <p:spPr>
            <a:xfrm>
              <a:off x="405618" y="1293894"/>
              <a:ext cx="8433584" cy="4893548"/>
            </a:xfrm>
            <a:prstGeom prst="rect">
              <a:avLst/>
            </a:prstGeom>
            <a:solidFill>
              <a:srgbClr val="B4C7E7">
                <a:alpha val="5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5400" b="1" i="0" u="none" strike="noStrike" kern="1200" cap="none" spc="0" baseline="0" dirty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>
                    <a:outerShdw dist="22860" dir="5400000">
                      <a:srgbClr val="000000"/>
                    </a:outerShdw>
                  </a:effectLst>
                  <a:uFillTx/>
                  <a:latin typeface="Bahnschrift SemiLight" pitchFamily="34"/>
                </a:rPr>
                <a:t>Conclusion</a:t>
              </a:r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4F062BFE-AE54-43D4-BFE9-C125BEEA5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6044" y="2321561"/>
              <a:ext cx="3810003" cy="381000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1DFE9-A445-4C5E-BA03-4E88EBFDD5A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237481"/>
            <a:ext cx="3201040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Architecture technique du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système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Implémentation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114669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282438-A0DB-4FF3-9DE4-C25E1968987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00AC5EB-1616-4ED9-8B52-BA0CA2C1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00D5809-80B7-436A-A817-ECCB4C183D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7143740" y="1508476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01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9C22DB4-110D-4C5D-A555-E410F9956C3A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4472C4"/>
            </a:solidFill>
            <a:prstDash val="solid"/>
            <a:miter/>
          </a:ln>
        </p:spPr>
      </p:cxnSp>
      <p:pic>
        <p:nvPicPr>
          <p:cNvPr id="6" name="Picture 14">
            <a:extLst>
              <a:ext uri="{FF2B5EF4-FFF2-40B4-BE49-F238E27FC236}">
                <a16:creationId xmlns:a16="http://schemas.microsoft.com/office/drawing/2014/main" id="{DD907E79-2462-4BE6-9166-3EDA22E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873831"/>
            <a:ext cx="9502636" cy="3984168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8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5FCDE06F-C352-4F9A-AC43-2BEA2B4D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11394-09EA-4485-8DDE-463E47670CBF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02ACB-888C-40CD-8E5D-1D69919DFE5B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491D24-9B8F-432F-8D0D-AAD10AC7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48"/>
          <a:stretch>
            <a:fillRect/>
          </a:stretch>
        </p:blipFill>
        <p:spPr>
          <a:xfrm>
            <a:off x="0" y="2540002"/>
            <a:ext cx="12191996" cy="43179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B61FF6-8AC5-41CE-B793-28915FDDA8D9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677442F-7C17-49BB-9A68-51DA6996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7F888-C33B-47DF-B9AA-A348CB542C6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D4A2E5-7570-42B1-8BF9-B7BC2EAEDC6E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cxnSpLocks/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F29398FE-291B-42B7-9F3B-6010CBDC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1258" y="5399543"/>
            <a:ext cx="12700" cy="12700"/>
          </a:xfrm>
          <a:prstGeom prst="bentConnector3">
            <a:avLst>
              <a:gd name="adj1" fmla="val 1800000"/>
            </a:avLst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9A4A9-7DCE-4B58-9151-97537604CB5E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3FEFC5FA-C404-418E-B4CF-E05A3905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3F07EB26-9C46-4FC3-8323-FE069B012D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89827-A8E6-4137-8D68-4554D02EFD2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16922E-DF29-4B00-8D81-0FD9DE8C161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40A4D-F6FF-43EF-B33D-84610693A7DE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89D6ED6-A13A-4AE5-951B-7B3780675677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8535</TotalTime>
  <Words>1350</Words>
  <Application>Microsoft Office PowerPoint</Application>
  <PresentationFormat>Widescreen</PresentationFormat>
  <Paragraphs>287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Bahnschrift SemiLight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109</cp:revision>
  <dcterms:created xsi:type="dcterms:W3CDTF">2019-06-10T09:55:12Z</dcterms:created>
  <dcterms:modified xsi:type="dcterms:W3CDTF">2019-06-22T16:17:46Z</dcterms:modified>
</cp:coreProperties>
</file>